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19"/>
  </p:notesMasterIdLst>
  <p:sldIdLst>
    <p:sldId id="261" r:id="rId3"/>
    <p:sldId id="256" r:id="rId4"/>
    <p:sldId id="280" r:id="rId5"/>
    <p:sldId id="257" r:id="rId6"/>
    <p:sldId id="281" r:id="rId7"/>
    <p:sldId id="282" r:id="rId8"/>
    <p:sldId id="283" r:id="rId9"/>
    <p:sldId id="284" r:id="rId10"/>
    <p:sldId id="285" r:id="rId11"/>
    <p:sldId id="286" r:id="rId12"/>
    <p:sldId id="287" r:id="rId13"/>
    <p:sldId id="288" r:id="rId14"/>
    <p:sldId id="289" r:id="rId15"/>
    <p:sldId id="290" r:id="rId16"/>
    <p:sldId id="291" r:id="rId17"/>
    <p:sldId id="274"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004" autoAdjust="0"/>
  </p:normalViewPr>
  <p:slideViewPr>
    <p:cSldViewPr snapToGrid="0">
      <p:cViewPr>
        <p:scale>
          <a:sx n="91" d="100"/>
          <a:sy n="91" d="100"/>
        </p:scale>
        <p:origin x="584"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0502EA-9341-4DF6-8832-B4C66C293B08}"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53178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502EA-9341-4DF6-8832-B4C66C293B08}"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3784845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0502EA-9341-4DF6-8832-B4C66C293B08}"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1113308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0502EA-9341-4DF6-8832-B4C66C293B08}"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3806335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0502EA-9341-4DF6-8832-B4C66C293B08}"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1040478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0502EA-9341-4DF6-8832-B4C66C293B08}"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2315290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502EA-9341-4DF6-8832-B4C66C293B08}"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294356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502EA-9341-4DF6-8832-B4C66C293B08}"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2344040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0502EA-9341-4DF6-8832-B4C66C293B08}"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914110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502EA-9341-4DF6-8832-B4C66C293B08}"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3111327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0502EA-9341-4DF6-8832-B4C66C293B08}"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E6941-5AF2-456A-9E8D-5D80B536DEA1}" type="slidenum">
              <a:rPr lang="en-US" smtClean="0"/>
              <a:t>‹#›</a:t>
            </a:fld>
            <a:endParaRPr lang="en-US"/>
          </a:p>
        </p:txBody>
      </p:sp>
    </p:spTree>
    <p:extLst>
      <p:ext uri="{BB962C8B-B14F-4D97-AF65-F5344CB8AC3E}">
        <p14:creationId xmlns:p14="http://schemas.microsoft.com/office/powerpoint/2010/main" val="1200010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12/14/2023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9377" y="308769"/>
            <a:ext cx="7886700" cy="99377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err="1" smtClean="0"/>
              <a:t>Sdklfsdklfjsldk</a:t>
            </a:r>
            <a:endParaRPr lang="en-US" dirty="0" smtClean="0"/>
          </a:p>
          <a:p>
            <a:pPr lvl="0"/>
            <a:r>
              <a:rPr lang="en-US" dirty="0" err="1" smtClean="0"/>
              <a:t>sdlkjfsdklfjskldjfls</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10502EA-9341-4DF6-8832-B4C66C293B08}" type="datetimeFigureOut">
              <a:rPr lang="en-US" smtClean="0"/>
              <a:t>12/14/2023</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914E6941-5AF2-456A-9E8D-5D80B536DEA1}" type="slidenum">
              <a:rPr lang="en-US" smtClean="0"/>
              <a:t>‹#›</a:t>
            </a:fld>
            <a:endParaRPr lang="en-US"/>
          </a:p>
        </p:txBody>
      </p:sp>
    </p:spTree>
    <p:extLst>
      <p:ext uri="{BB962C8B-B14F-4D97-AF65-F5344CB8AC3E}">
        <p14:creationId xmlns:p14="http://schemas.microsoft.com/office/powerpoint/2010/main" val="8560029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92106" y="584957"/>
            <a:ext cx="6439660" cy="725349"/>
          </a:xfrm>
        </p:spPr>
        <p:txBody>
          <a:bodyPr>
            <a:noAutofit/>
          </a:bodyPr>
          <a:lstStyle/>
          <a:p>
            <a:pPr algn="ctr"/>
            <a:r>
              <a:rPr lang="en-US" sz="3200" b="1" dirty="0" smtClean="0"/>
              <a:t>FYP Report 1: Presentation</a:t>
            </a:r>
            <a:endParaRPr lang="en-US" sz="3200" b="1" dirty="0"/>
          </a:p>
        </p:txBody>
      </p:sp>
      <p:sp>
        <p:nvSpPr>
          <p:cNvPr id="5" name="Content Placeholder 4"/>
          <p:cNvSpPr>
            <a:spLocks noGrp="1"/>
          </p:cNvSpPr>
          <p:nvPr>
            <p:ph idx="1"/>
          </p:nvPr>
        </p:nvSpPr>
        <p:spPr>
          <a:xfrm>
            <a:off x="3277429" y="1627005"/>
            <a:ext cx="6868435" cy="2307418"/>
          </a:xfrm>
        </p:spPr>
        <p:txBody>
          <a:bodyPr>
            <a:normAutofit fontScale="40000" lnSpcReduction="20000"/>
          </a:bodyPr>
          <a:lstStyle/>
          <a:p>
            <a:pPr marL="0" indent="0">
              <a:buNone/>
            </a:pPr>
            <a:r>
              <a:rPr lang="en-US" sz="5000" b="1" u="sng" dirty="0" smtClean="0"/>
              <a:t>Group Members: </a:t>
            </a:r>
          </a:p>
          <a:p>
            <a:pPr marL="0" indent="0">
              <a:buNone/>
            </a:pPr>
            <a:endParaRPr lang="en-US" sz="4400" b="1" dirty="0"/>
          </a:p>
          <a:p>
            <a:pPr marL="0" indent="0">
              <a:buNone/>
            </a:pPr>
            <a:r>
              <a:rPr lang="en-US" dirty="0" smtClean="0"/>
              <a:t>	</a:t>
            </a:r>
            <a:r>
              <a:rPr lang="en-US" sz="4400" dirty="0" smtClean="0">
                <a:solidFill>
                  <a:schemeClr val="tx2">
                    <a:lumMod val="75000"/>
                  </a:schemeClr>
                </a:solidFill>
              </a:rPr>
              <a:t>Name</a:t>
            </a:r>
            <a:r>
              <a:rPr lang="en-US" sz="4400" dirty="0" smtClean="0">
                <a:solidFill>
                  <a:schemeClr val="tx1">
                    <a:lumMod val="65000"/>
                    <a:lumOff val="35000"/>
                  </a:schemeClr>
                </a:solidFill>
              </a:rPr>
              <a:t>:      Muhammad Talha.</a:t>
            </a:r>
          </a:p>
          <a:p>
            <a:pPr marL="0" indent="0">
              <a:buNone/>
            </a:pPr>
            <a:r>
              <a:rPr lang="en-US" sz="4400" dirty="0"/>
              <a:t>	</a:t>
            </a:r>
            <a:r>
              <a:rPr lang="en-US" sz="4400" dirty="0" smtClean="0"/>
              <a:t>Roll No:    </a:t>
            </a:r>
            <a:r>
              <a:rPr lang="en-US" sz="4400" dirty="0" smtClean="0">
                <a:solidFill>
                  <a:schemeClr val="tx1">
                    <a:lumMod val="65000"/>
                    <a:lumOff val="35000"/>
                  </a:schemeClr>
                </a:solidFill>
              </a:rPr>
              <a:t>FA20-BCS-007 </a:t>
            </a:r>
          </a:p>
          <a:p>
            <a:pPr marL="0" indent="0">
              <a:buNone/>
            </a:pPr>
            <a:r>
              <a:rPr lang="en-US" sz="4400" dirty="0"/>
              <a:t>	</a:t>
            </a:r>
            <a:endParaRPr lang="en-US" sz="4400" dirty="0" smtClean="0"/>
          </a:p>
          <a:p>
            <a:pPr marL="0" indent="0">
              <a:buNone/>
            </a:pPr>
            <a:r>
              <a:rPr lang="en-US" sz="4400" dirty="0" smtClean="0"/>
              <a:t>	Name: 	</a:t>
            </a:r>
            <a:r>
              <a:rPr lang="en-US" sz="4400" dirty="0" smtClean="0">
                <a:solidFill>
                  <a:schemeClr val="tx1">
                    <a:lumMod val="65000"/>
                    <a:lumOff val="35000"/>
                  </a:schemeClr>
                </a:solidFill>
              </a:rPr>
              <a:t>Hassan Mahmood.</a:t>
            </a:r>
          </a:p>
          <a:p>
            <a:pPr marL="0" indent="0">
              <a:buNone/>
            </a:pPr>
            <a:r>
              <a:rPr lang="en-US" sz="4400" dirty="0"/>
              <a:t>	</a:t>
            </a:r>
            <a:r>
              <a:rPr lang="en-US" sz="4400" dirty="0" smtClean="0"/>
              <a:t>Roll No:    </a:t>
            </a:r>
            <a:r>
              <a:rPr lang="en-US" sz="4400" dirty="0" smtClean="0">
                <a:solidFill>
                  <a:schemeClr val="tx1">
                    <a:lumMod val="65000"/>
                    <a:lumOff val="35000"/>
                  </a:schemeClr>
                </a:solidFill>
              </a:rPr>
              <a:t>SP20-BCS-114</a:t>
            </a:r>
          </a:p>
          <a:p>
            <a:pPr marL="0" indent="0">
              <a:buNone/>
            </a:pPr>
            <a:r>
              <a:rPr lang="en-US" sz="4400" dirty="0"/>
              <a:t>	</a:t>
            </a:r>
          </a:p>
        </p:txBody>
      </p:sp>
      <p:sp>
        <p:nvSpPr>
          <p:cNvPr id="2" name="Rectangle 1"/>
          <p:cNvSpPr/>
          <p:nvPr/>
        </p:nvSpPr>
        <p:spPr>
          <a:xfrm>
            <a:off x="3277429" y="3872812"/>
            <a:ext cx="3916200" cy="677108"/>
          </a:xfrm>
          <a:prstGeom prst="rect">
            <a:avLst/>
          </a:prstGeom>
        </p:spPr>
        <p:txBody>
          <a:bodyPr wrap="square">
            <a:spAutoFit/>
          </a:bodyPr>
          <a:lstStyle/>
          <a:p>
            <a:r>
              <a:rPr lang="en-US" sz="2000" b="1" u="sng" dirty="0" smtClean="0">
                <a:solidFill>
                  <a:schemeClr val="tx2">
                    <a:lumMod val="75000"/>
                  </a:schemeClr>
                </a:solidFill>
              </a:rPr>
              <a:t>Supervisor:</a:t>
            </a:r>
          </a:p>
          <a:p>
            <a:r>
              <a:rPr lang="en-US" b="1" dirty="0"/>
              <a:t>	</a:t>
            </a:r>
            <a:r>
              <a:rPr lang="en-US" b="1" dirty="0" smtClean="0"/>
              <a:t>   </a:t>
            </a:r>
            <a:r>
              <a:rPr lang="en-US" b="1" dirty="0" smtClean="0">
                <a:solidFill>
                  <a:schemeClr val="tx1">
                    <a:lumMod val="65000"/>
                    <a:lumOff val="35000"/>
                  </a:schemeClr>
                </a:solidFill>
              </a:rPr>
              <a:t>Dr. Wajahat Mehmood Qazi</a:t>
            </a:r>
            <a:endParaRPr lang="en-US" dirty="0">
              <a:solidFill>
                <a:schemeClr val="tx1">
                  <a:lumMod val="65000"/>
                  <a:lumOff val="35000"/>
                </a:schemeClr>
              </a:solidFill>
            </a:endParaRPr>
          </a:p>
        </p:txBody>
      </p:sp>
    </p:spTree>
    <p:extLst>
      <p:ext uri="{BB962C8B-B14F-4D97-AF65-F5344CB8AC3E}">
        <p14:creationId xmlns:p14="http://schemas.microsoft.com/office/powerpoint/2010/main" val="1369975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0987" y="405302"/>
            <a:ext cx="4165756" cy="584775"/>
          </a:xfrm>
          <a:prstGeom prst="rect">
            <a:avLst/>
          </a:prstGeom>
        </p:spPr>
        <p:txBody>
          <a:bodyPr wrap="none">
            <a:spAutoFit/>
          </a:bodyPr>
          <a:lstStyle/>
          <a:p>
            <a:r>
              <a:rPr lang="en-US" sz="3200" b="1" dirty="0" smtClean="0"/>
              <a:t>Our Projects Objectives</a:t>
            </a:r>
            <a:endParaRPr lang="en-US" sz="3200" b="1" dirty="0"/>
          </a:p>
        </p:txBody>
      </p:sp>
      <p:sp>
        <p:nvSpPr>
          <p:cNvPr id="3" name="Rectangle 2"/>
          <p:cNvSpPr/>
          <p:nvPr/>
        </p:nvSpPr>
        <p:spPr>
          <a:xfrm>
            <a:off x="661721" y="1393260"/>
            <a:ext cx="7864288" cy="830997"/>
          </a:xfrm>
          <a:prstGeom prst="rect">
            <a:avLst/>
          </a:prstGeom>
        </p:spPr>
        <p:txBody>
          <a:bodyPr wrap="square">
            <a:spAutoFit/>
          </a:bodyPr>
          <a:lstStyle/>
          <a:p>
            <a:r>
              <a:rPr lang="en-US" sz="1600" dirty="0" smtClean="0"/>
              <a:t>Our Project focus on </a:t>
            </a:r>
            <a:r>
              <a:rPr lang="en-US" sz="1600" b="1" dirty="0" smtClean="0"/>
              <a:t>Audio Deepfakes Creation</a:t>
            </a:r>
            <a:r>
              <a:rPr lang="en-US" sz="1600" dirty="0" smtClean="0"/>
              <a:t>, means user will provide an </a:t>
            </a:r>
            <a:r>
              <a:rPr lang="en-US" sz="1600" b="1" dirty="0" smtClean="0"/>
              <a:t>input</a:t>
            </a:r>
            <a:r>
              <a:rPr lang="en-US" sz="1600" dirty="0" smtClean="0"/>
              <a:t> in form of </a:t>
            </a:r>
            <a:r>
              <a:rPr lang="en-US" sz="1600" b="1" dirty="0" smtClean="0"/>
              <a:t>Text or Audio</a:t>
            </a:r>
            <a:r>
              <a:rPr lang="en-US" sz="1600" dirty="0" smtClean="0"/>
              <a:t> and our application will generate </a:t>
            </a:r>
            <a:r>
              <a:rPr lang="en-US" sz="1600" b="1" dirty="0" smtClean="0"/>
              <a:t>Audio </a:t>
            </a:r>
            <a:r>
              <a:rPr lang="en-US" sz="1600" b="1" dirty="0" err="1" smtClean="0"/>
              <a:t>deepfake</a:t>
            </a:r>
            <a:r>
              <a:rPr lang="en-US" sz="1600" dirty="0" smtClean="0"/>
              <a:t> as </a:t>
            </a:r>
            <a:r>
              <a:rPr lang="en-US" sz="1600" b="1" dirty="0" smtClean="0"/>
              <a:t>output</a:t>
            </a:r>
            <a:r>
              <a:rPr lang="en-US" sz="1600" dirty="0" smtClean="0"/>
              <a:t>.</a:t>
            </a:r>
          </a:p>
          <a:p>
            <a:endParaRPr lang="en-IE" sz="1600" dirty="0" smtClean="0"/>
          </a:p>
        </p:txBody>
      </p:sp>
      <p:sp>
        <p:nvSpPr>
          <p:cNvPr id="4" name="Rectangle 3"/>
          <p:cNvSpPr/>
          <p:nvPr/>
        </p:nvSpPr>
        <p:spPr>
          <a:xfrm>
            <a:off x="871786" y="2160021"/>
            <a:ext cx="4572000" cy="2585323"/>
          </a:xfrm>
          <a:prstGeom prst="rect">
            <a:avLst/>
          </a:prstGeom>
        </p:spPr>
        <p:txBody>
          <a:bodyPr>
            <a:spAutoFit/>
          </a:bodyPr>
          <a:lstStyle/>
          <a:p>
            <a:pPr marL="285750" indent="-285750">
              <a:buFont typeface="Arial" panose="020B0604020202020204" pitchFamily="34" charset="0"/>
              <a:buChar char="•"/>
            </a:pPr>
            <a:r>
              <a:rPr lang="en-US" sz="1600" b="1" dirty="0" smtClean="0"/>
              <a:t>Text to Speech:</a:t>
            </a:r>
            <a:r>
              <a:rPr lang="en-US" sz="1600" dirty="0" smtClean="0"/>
              <a:t> </a:t>
            </a:r>
            <a:r>
              <a:rPr lang="en-IE" sz="1300" dirty="0"/>
              <a:t>T</a:t>
            </a:r>
            <a:r>
              <a:rPr lang="en-IE" sz="1300" dirty="0" smtClean="0"/>
              <a:t>ext </a:t>
            </a:r>
            <a:r>
              <a:rPr lang="en-IE" sz="1300" dirty="0"/>
              <a:t>to </a:t>
            </a:r>
            <a:r>
              <a:rPr lang="en-IE" sz="1300" dirty="0" smtClean="0"/>
              <a:t>speech means </a:t>
            </a:r>
            <a:r>
              <a:rPr lang="en-IE" sz="1300" dirty="0"/>
              <a:t>user provide its text </a:t>
            </a:r>
            <a:r>
              <a:rPr lang="en-IE" sz="1300" dirty="0" smtClean="0"/>
              <a:t>as input and </a:t>
            </a:r>
            <a:r>
              <a:rPr lang="en-IE" sz="1300" dirty="0"/>
              <a:t>select language of text, according to it can select targeted person voice from provided options. After </a:t>
            </a:r>
            <a:r>
              <a:rPr lang="en-IE" sz="1300" dirty="0" smtClean="0"/>
              <a:t>that, </a:t>
            </a:r>
            <a:r>
              <a:rPr lang="en-IE" sz="1300" dirty="0"/>
              <a:t>input text will be processed and output will be shown </a:t>
            </a:r>
            <a:r>
              <a:rPr lang="en-IE" sz="1300" dirty="0" smtClean="0"/>
              <a:t>to user</a:t>
            </a:r>
          </a:p>
          <a:p>
            <a:pPr marL="285750" indent="-285750">
              <a:buFont typeface="Arial" panose="020B0604020202020204" pitchFamily="34" charset="0"/>
              <a:buChar char="•"/>
            </a:pPr>
            <a:endParaRPr lang="en-IE" sz="1300" b="1" dirty="0"/>
          </a:p>
          <a:p>
            <a:pPr marL="285750" indent="-285750">
              <a:buFont typeface="Arial" panose="020B0604020202020204" pitchFamily="34" charset="0"/>
              <a:buChar char="•"/>
            </a:pPr>
            <a:r>
              <a:rPr lang="en-US" sz="1600" b="1" dirty="0" smtClean="0"/>
              <a:t>Voice Cloning: </a:t>
            </a:r>
            <a:r>
              <a:rPr lang="en-IE" sz="1300" dirty="0"/>
              <a:t>voice cloning, which means user provide audio file using microphone or import file from device and select language of input audio, according to it can select targeted person voice from provided options. </a:t>
            </a:r>
            <a:r>
              <a:rPr lang="en-IE" sz="1300" dirty="0" smtClean="0"/>
              <a:t>After that input </a:t>
            </a:r>
            <a:r>
              <a:rPr lang="en-IE" sz="1300" dirty="0"/>
              <a:t>audio will be processed and output will be shown </a:t>
            </a:r>
            <a:r>
              <a:rPr lang="en-IE" sz="1300" dirty="0" smtClean="0"/>
              <a:t>to user. </a:t>
            </a:r>
            <a:endParaRPr lang="en-US" sz="1300" dirty="0"/>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1090" y="2160021"/>
            <a:ext cx="2317208" cy="2338516"/>
          </a:xfrm>
          <a:prstGeom prst="rect">
            <a:avLst/>
          </a:prstGeom>
        </p:spPr>
      </p:pic>
    </p:spTree>
    <p:extLst>
      <p:ext uri="{BB962C8B-B14F-4D97-AF65-F5344CB8AC3E}">
        <p14:creationId xmlns:p14="http://schemas.microsoft.com/office/powerpoint/2010/main" val="2806485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726" y="425104"/>
            <a:ext cx="4763676" cy="584775"/>
          </a:xfrm>
          <a:prstGeom prst="rect">
            <a:avLst/>
          </a:prstGeom>
        </p:spPr>
        <p:txBody>
          <a:bodyPr wrap="none">
            <a:spAutoFit/>
          </a:bodyPr>
          <a:lstStyle/>
          <a:p>
            <a:r>
              <a:rPr lang="en-US" sz="3200" b="1" dirty="0" smtClean="0"/>
              <a:t>Motivation behind Project</a:t>
            </a:r>
            <a:endParaRPr lang="en-US" sz="3200" b="1" dirty="0"/>
          </a:p>
        </p:txBody>
      </p:sp>
      <p:sp>
        <p:nvSpPr>
          <p:cNvPr id="3" name="Rectangle 2"/>
          <p:cNvSpPr/>
          <p:nvPr/>
        </p:nvSpPr>
        <p:spPr>
          <a:xfrm>
            <a:off x="661721" y="1393260"/>
            <a:ext cx="7864288" cy="830997"/>
          </a:xfrm>
          <a:prstGeom prst="rect">
            <a:avLst/>
          </a:prstGeom>
        </p:spPr>
        <p:txBody>
          <a:bodyPr wrap="square">
            <a:spAutoFit/>
          </a:bodyPr>
          <a:lstStyle/>
          <a:p>
            <a:r>
              <a:rPr lang="en-US" sz="1600" dirty="0" smtClean="0"/>
              <a:t>Motivation behind this project is that it’s a recent technology and lots of research paper are published related to deepfakes in recent years. Other Motivations are as below</a:t>
            </a:r>
          </a:p>
          <a:p>
            <a:endParaRPr lang="en-IE" sz="1600" dirty="0" smtClean="0"/>
          </a:p>
        </p:txBody>
      </p:sp>
      <p:sp>
        <p:nvSpPr>
          <p:cNvPr id="4" name="Rectangle 3"/>
          <p:cNvSpPr/>
          <p:nvPr/>
        </p:nvSpPr>
        <p:spPr>
          <a:xfrm>
            <a:off x="871785" y="2160021"/>
            <a:ext cx="7371669" cy="2631490"/>
          </a:xfrm>
          <a:prstGeom prst="rect">
            <a:avLst/>
          </a:prstGeom>
        </p:spPr>
        <p:txBody>
          <a:bodyPr wrap="square">
            <a:spAutoFit/>
          </a:bodyPr>
          <a:lstStyle/>
          <a:p>
            <a:pPr marL="285750" indent="-285750">
              <a:buFont typeface="Arial" panose="020B0604020202020204" pitchFamily="34" charset="0"/>
              <a:buChar char="•"/>
            </a:pPr>
            <a:r>
              <a:rPr lang="en-US" sz="1600" b="1" dirty="0" smtClean="0"/>
              <a:t>Voice Cloning in Urdu:</a:t>
            </a:r>
            <a:r>
              <a:rPr lang="en-US" sz="1600" dirty="0" smtClean="0"/>
              <a:t> </a:t>
            </a:r>
            <a:r>
              <a:rPr lang="en-IE" sz="1300" dirty="0" smtClean="0"/>
              <a:t>As there are lots of models available right now for developing </a:t>
            </a:r>
            <a:r>
              <a:rPr lang="en-IE" sz="1300" dirty="0"/>
              <a:t>D</a:t>
            </a:r>
            <a:r>
              <a:rPr lang="en-IE" sz="1300" dirty="0" smtClean="0"/>
              <a:t>eepfake audio generation  but still there is no significant work in Urdu language. So, we are working on creating English Deepfakes but after that our main focus is on developing a system for </a:t>
            </a:r>
            <a:r>
              <a:rPr lang="en-IE" sz="1300" b="1" dirty="0"/>
              <a:t>U</a:t>
            </a:r>
            <a:r>
              <a:rPr lang="en-IE" sz="1300" b="1" dirty="0" smtClean="0"/>
              <a:t>rdu</a:t>
            </a:r>
            <a:r>
              <a:rPr lang="en-IE" sz="1300" dirty="0" smtClean="0"/>
              <a:t> Deepfakes.</a:t>
            </a:r>
          </a:p>
          <a:p>
            <a:pPr marL="285750" indent="-285750">
              <a:buFont typeface="Arial" panose="020B0604020202020204" pitchFamily="34" charset="0"/>
              <a:buChar char="•"/>
            </a:pPr>
            <a:endParaRPr lang="en-IE" sz="1300" b="1" dirty="0"/>
          </a:p>
          <a:p>
            <a:pPr marL="285750" indent="-285750">
              <a:buFont typeface="Arial" panose="020B0604020202020204" pitchFamily="34" charset="0"/>
              <a:buChar char="•"/>
            </a:pPr>
            <a:r>
              <a:rPr lang="en-US" sz="1600" b="1" dirty="0" smtClean="0"/>
              <a:t>Deepfake audio detection: </a:t>
            </a:r>
            <a:r>
              <a:rPr lang="en-IE" sz="1300" dirty="0" smtClean="0"/>
              <a:t>Right now, there is no accurate detection system available for </a:t>
            </a:r>
            <a:r>
              <a:rPr lang="en-IE" sz="1300" dirty="0"/>
              <a:t>D</a:t>
            </a:r>
            <a:r>
              <a:rPr lang="en-IE" sz="1300" dirty="0" smtClean="0"/>
              <a:t>eepfake audio detection. So lot of room available to work on this field in future.</a:t>
            </a:r>
          </a:p>
          <a:p>
            <a:pPr marL="285750" indent="-285750">
              <a:buFont typeface="Arial" panose="020B0604020202020204" pitchFamily="34" charset="0"/>
              <a:buChar char="•"/>
            </a:pPr>
            <a:endParaRPr lang="en-IE" sz="1300" dirty="0" smtClean="0"/>
          </a:p>
          <a:p>
            <a:pPr marL="285750" indent="-285750">
              <a:buFont typeface="Arial" panose="020B0604020202020204" pitchFamily="34" charset="0"/>
              <a:buChar char="•"/>
            </a:pPr>
            <a:r>
              <a:rPr lang="en-US" sz="1600" b="1" dirty="0" smtClean="0"/>
              <a:t>For assistance of Professionals : </a:t>
            </a:r>
            <a:r>
              <a:rPr lang="en-IE" sz="1300" dirty="0" smtClean="0"/>
              <a:t>Developing a system for assistance for professionals like teachers. Yes there are lots of  misuses of this technology, but it can be used for preparing a speech which can help in teaching, creating YouTube videos and etc.</a:t>
            </a:r>
            <a:endParaRPr lang="en-IE" sz="1300" dirty="0"/>
          </a:p>
          <a:p>
            <a:pPr marL="285750" indent="-285750">
              <a:buFont typeface="Arial" panose="020B0604020202020204" pitchFamily="34" charset="0"/>
              <a:buChar char="•"/>
            </a:pPr>
            <a:endParaRPr lang="en-IE" sz="1300" dirty="0"/>
          </a:p>
          <a:p>
            <a:pPr marL="285750" indent="-285750">
              <a:buFont typeface="Arial" panose="020B0604020202020204" pitchFamily="34" charset="0"/>
              <a:buChar char="•"/>
            </a:pPr>
            <a:endParaRPr lang="en-US" sz="1300" dirty="0"/>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14721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726" y="425104"/>
            <a:ext cx="4713534" cy="584775"/>
          </a:xfrm>
          <a:prstGeom prst="rect">
            <a:avLst/>
          </a:prstGeom>
        </p:spPr>
        <p:txBody>
          <a:bodyPr wrap="none">
            <a:spAutoFit/>
          </a:bodyPr>
          <a:lstStyle/>
          <a:p>
            <a:r>
              <a:rPr lang="en-US" sz="3200" b="1" dirty="0" smtClean="0"/>
              <a:t>Architecture of our Project</a:t>
            </a:r>
            <a:endParaRPr lang="en-US" sz="3200" b="1" dirty="0"/>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7854" y="936438"/>
            <a:ext cx="4307277" cy="4307277"/>
          </a:xfrm>
          <a:prstGeom prst="rect">
            <a:avLst/>
          </a:prstGeom>
        </p:spPr>
      </p:pic>
    </p:spTree>
    <p:extLst>
      <p:ext uri="{BB962C8B-B14F-4D97-AF65-F5344CB8AC3E}">
        <p14:creationId xmlns:p14="http://schemas.microsoft.com/office/powerpoint/2010/main" val="2331940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438" y="256836"/>
            <a:ext cx="8081443" cy="584775"/>
          </a:xfrm>
          <a:prstGeom prst="rect">
            <a:avLst/>
          </a:prstGeom>
        </p:spPr>
        <p:txBody>
          <a:bodyPr wrap="none">
            <a:spAutoFit/>
          </a:bodyPr>
          <a:lstStyle/>
          <a:p>
            <a:r>
              <a:rPr lang="en-US" sz="3200" b="1" dirty="0" smtClean="0"/>
              <a:t>Retrieval-Based Voice Conversion (RVC) Model</a:t>
            </a:r>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774" y="1293878"/>
            <a:ext cx="5278773" cy="3598443"/>
          </a:xfrm>
          <a:prstGeom prst="rect">
            <a:avLst/>
          </a:prstGeom>
        </p:spPr>
      </p:pic>
    </p:spTree>
    <p:extLst>
      <p:ext uri="{BB962C8B-B14F-4D97-AF65-F5344CB8AC3E}">
        <p14:creationId xmlns:p14="http://schemas.microsoft.com/office/powerpoint/2010/main" val="466301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438" y="256836"/>
            <a:ext cx="8022324" cy="584775"/>
          </a:xfrm>
          <a:prstGeom prst="rect">
            <a:avLst/>
          </a:prstGeom>
        </p:spPr>
        <p:txBody>
          <a:bodyPr wrap="none">
            <a:spAutoFit/>
          </a:bodyPr>
          <a:lstStyle/>
          <a:p>
            <a:r>
              <a:rPr lang="en-US" sz="3200" b="1" dirty="0" smtClean="0"/>
              <a:t>Training the RVC model on Elon Musk dataset</a:t>
            </a:r>
            <a:endParaRPr lang="en-US" sz="3200" b="1" dirty="0" smtClean="0"/>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893459" y="1242910"/>
            <a:ext cx="7795147" cy="830997"/>
          </a:xfrm>
          <a:prstGeom prst="rect">
            <a:avLst/>
          </a:prstGeom>
          <a:noFill/>
        </p:spPr>
        <p:txBody>
          <a:bodyPr wrap="none" rtlCol="0">
            <a:spAutoFit/>
          </a:bodyPr>
          <a:lstStyle/>
          <a:p>
            <a:r>
              <a:rPr lang="en-US" sz="1600" dirty="0" smtClean="0"/>
              <a:t>So, we trained the RVC model on </a:t>
            </a:r>
            <a:r>
              <a:rPr lang="en-US" sz="1600" b="1" dirty="0" smtClean="0"/>
              <a:t>Elon Musk Dataset</a:t>
            </a:r>
            <a:r>
              <a:rPr lang="en-US" sz="1600" dirty="0" smtClean="0"/>
              <a:t>. After that using voice cloning system </a:t>
            </a:r>
          </a:p>
          <a:p>
            <a:r>
              <a:rPr lang="en-US" sz="1600" dirty="0" smtClean="0"/>
              <a:t>we provided input as our</a:t>
            </a:r>
            <a:r>
              <a:rPr lang="en-US" sz="1600" b="1" dirty="0" smtClean="0"/>
              <a:t> speech </a:t>
            </a:r>
            <a:r>
              <a:rPr lang="en-US" sz="1600" dirty="0" smtClean="0"/>
              <a:t>and the model converts it into </a:t>
            </a:r>
            <a:r>
              <a:rPr lang="en-US" sz="1600" dirty="0"/>
              <a:t>E</a:t>
            </a:r>
            <a:r>
              <a:rPr lang="en-US" sz="1600" dirty="0" smtClean="0"/>
              <a:t>lon musk </a:t>
            </a:r>
            <a:r>
              <a:rPr lang="en-US" sz="1600" dirty="0"/>
              <a:t>D</a:t>
            </a:r>
            <a:r>
              <a:rPr lang="en-US" sz="1600" dirty="0" smtClean="0"/>
              <a:t>eepfake audio. </a:t>
            </a:r>
          </a:p>
          <a:p>
            <a:r>
              <a:rPr lang="en-US" sz="1600" dirty="0" smtClean="0"/>
              <a:t>As, model is trained on smaller dataset (</a:t>
            </a:r>
            <a:r>
              <a:rPr lang="en-US" sz="1600" b="1" dirty="0" smtClean="0"/>
              <a:t>66 MB) </a:t>
            </a:r>
            <a:r>
              <a:rPr lang="en-US" sz="1600" dirty="0" smtClean="0"/>
              <a:t>so results are not promising.</a:t>
            </a:r>
            <a:endParaRPr lang="en-US" sz="1600" dirty="0"/>
          </a:p>
        </p:txBody>
      </p:sp>
      <p:pic>
        <p:nvPicPr>
          <p:cNvPr id="6" name="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6919" y="2752459"/>
            <a:ext cx="406400" cy="406400"/>
          </a:xfrm>
          <a:prstGeom prst="rect">
            <a:avLst/>
          </a:prstGeom>
        </p:spPr>
      </p:pic>
    </p:spTree>
    <p:extLst>
      <p:ext uri="{BB962C8B-B14F-4D97-AF65-F5344CB8AC3E}">
        <p14:creationId xmlns:p14="http://schemas.microsoft.com/office/powerpoint/2010/main" val="946467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4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726" y="425104"/>
            <a:ext cx="4693080" cy="584775"/>
          </a:xfrm>
          <a:prstGeom prst="rect">
            <a:avLst/>
          </a:prstGeom>
        </p:spPr>
        <p:txBody>
          <a:bodyPr wrap="none">
            <a:spAutoFit/>
          </a:bodyPr>
          <a:lstStyle/>
          <a:p>
            <a:r>
              <a:rPr lang="en-US" sz="3200" b="1" dirty="0" smtClean="0"/>
              <a:t>Dataset Preparation Guide</a:t>
            </a:r>
            <a:endParaRPr lang="en-US" sz="3200" b="1" dirty="0"/>
          </a:p>
        </p:txBody>
      </p:sp>
      <p:sp>
        <p:nvSpPr>
          <p:cNvPr id="4" name="Rectangle 3"/>
          <p:cNvSpPr/>
          <p:nvPr/>
        </p:nvSpPr>
        <p:spPr>
          <a:xfrm>
            <a:off x="934606" y="1413145"/>
            <a:ext cx="7371669"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1" dirty="0" smtClean="0"/>
              <a:t>Background Noise Removal</a:t>
            </a:r>
            <a:endParaRPr lang="en-IE" sz="1300" b="1" dirty="0"/>
          </a:p>
          <a:p>
            <a:pPr marL="285750" indent="-285750">
              <a:lnSpc>
                <a:spcPct val="150000"/>
              </a:lnSpc>
              <a:buFont typeface="Arial" panose="020B0604020202020204" pitchFamily="34" charset="0"/>
              <a:buChar char="•"/>
            </a:pPr>
            <a:r>
              <a:rPr lang="en-US" sz="1600" b="1" dirty="0" smtClean="0"/>
              <a:t>Reducing Echo</a:t>
            </a:r>
            <a:endParaRPr lang="en-IE" sz="1300" dirty="0" smtClean="0"/>
          </a:p>
          <a:p>
            <a:pPr marL="285750" indent="-285750">
              <a:lnSpc>
                <a:spcPct val="150000"/>
              </a:lnSpc>
              <a:buFont typeface="Arial" panose="020B0604020202020204" pitchFamily="34" charset="0"/>
              <a:buChar char="•"/>
            </a:pPr>
            <a:r>
              <a:rPr lang="en-US" sz="1600" b="1" dirty="0" smtClean="0"/>
              <a:t>Voice Pitch in -12 to 12 HZ</a:t>
            </a:r>
            <a:r>
              <a:rPr lang="en-US" sz="1600" b="1" dirty="0" smtClean="0"/>
              <a:t>:</a:t>
            </a:r>
          </a:p>
          <a:p>
            <a:pPr marL="285750" indent="-285750">
              <a:lnSpc>
                <a:spcPct val="150000"/>
              </a:lnSpc>
              <a:buFont typeface="Arial" panose="020B0604020202020204" pitchFamily="34" charset="0"/>
              <a:buChar char="•"/>
            </a:pPr>
            <a:r>
              <a:rPr lang="en-US" sz="1600" b="1" dirty="0" smtClean="0"/>
              <a:t>Vocal Segmenting</a:t>
            </a:r>
          </a:p>
          <a:p>
            <a:pPr marL="285750" indent="-285750">
              <a:lnSpc>
                <a:spcPct val="150000"/>
              </a:lnSpc>
              <a:buFont typeface="Arial" panose="020B0604020202020204" pitchFamily="34" charset="0"/>
              <a:buChar char="•"/>
            </a:pPr>
            <a:r>
              <a:rPr lang="en-US" sz="1600" b="1" dirty="0" smtClean="0"/>
              <a:t>Vocal Isolation / Doubling</a:t>
            </a:r>
          </a:p>
          <a:p>
            <a:pPr marL="285750" indent="-285750">
              <a:lnSpc>
                <a:spcPct val="150000"/>
              </a:lnSpc>
              <a:buFont typeface="Arial" panose="020B0604020202020204" pitchFamily="34" charset="0"/>
              <a:buChar char="•"/>
            </a:pPr>
            <a:endParaRPr lang="en-US" sz="1600" b="1" dirty="0"/>
          </a:p>
          <a:p>
            <a:pPr marL="285750" indent="-285750">
              <a:lnSpc>
                <a:spcPct val="150000"/>
              </a:lnSpc>
              <a:buFont typeface="Arial" panose="020B0604020202020204" pitchFamily="34" charset="0"/>
              <a:buChar char="•"/>
            </a:pPr>
            <a:endParaRPr lang="en-US" sz="1600" b="1" dirty="0" smtClean="0"/>
          </a:p>
          <a:p>
            <a:pPr>
              <a:lnSpc>
                <a:spcPct val="150000"/>
              </a:lnSpc>
            </a:pPr>
            <a:r>
              <a:rPr lang="en-US" sz="1600" b="1" dirty="0" smtClean="0"/>
              <a:t>For Audio Processing, </a:t>
            </a:r>
            <a:r>
              <a:rPr lang="en-US" sz="1600" dirty="0" smtClean="0"/>
              <a:t>we will be using Python Libraries such as </a:t>
            </a:r>
            <a:r>
              <a:rPr lang="en-US" sz="1600" b="1" dirty="0" err="1" smtClean="0"/>
              <a:t>TorchAudio</a:t>
            </a:r>
            <a:r>
              <a:rPr lang="en-US" sz="1600" b="1" dirty="0" smtClean="0"/>
              <a:t>, </a:t>
            </a:r>
            <a:r>
              <a:rPr lang="en-US" sz="1600" b="1" dirty="0" err="1" smtClean="0"/>
              <a:t>PyAudio</a:t>
            </a:r>
            <a:r>
              <a:rPr lang="en-US" sz="1600" b="1" dirty="0" smtClean="0"/>
              <a:t>, Librosa</a:t>
            </a:r>
            <a:r>
              <a:rPr lang="en-US" sz="1600" b="1" dirty="0"/>
              <a:t> </a:t>
            </a:r>
            <a:r>
              <a:rPr lang="en-US" sz="1600" dirty="0" smtClean="0"/>
              <a:t>(Audio Analysis)</a:t>
            </a:r>
            <a:endParaRPr lang="en-US" sz="1300" dirty="0"/>
          </a:p>
        </p:txBody>
      </p:sp>
      <p:sp>
        <p:nvSpPr>
          <p:cNvPr id="5" name="AutoShape 2" descr="Free AI Voice Cloning In 30 Seconds! No Sign-up Required."/>
          <p:cNvSpPr>
            <a:spLocks noChangeAspect="1" noChangeArrowheads="1"/>
          </p:cNvSpPr>
          <p:nvPr/>
        </p:nvSpPr>
        <p:spPr bwMode="auto">
          <a:xfrm>
            <a:off x="155575" y="-144463"/>
            <a:ext cx="1238032" cy="12380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88618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5712" y="271648"/>
            <a:ext cx="8093365" cy="763525"/>
          </a:xfrm>
        </p:spPr>
        <p:txBody>
          <a:bodyPr>
            <a:normAutofit/>
          </a:bodyPr>
          <a:lstStyle/>
          <a:p>
            <a:r>
              <a:rPr lang="en-US" dirty="0" err="1" smtClean="0"/>
              <a:t>DeepFakes</a:t>
            </a:r>
            <a:endParaRPr lang="en-US" dirty="0"/>
          </a:p>
        </p:txBody>
      </p:sp>
      <p:sp>
        <p:nvSpPr>
          <p:cNvPr id="5" name="Text Placeholder 4"/>
          <p:cNvSpPr>
            <a:spLocks noGrp="1"/>
          </p:cNvSpPr>
          <p:nvPr>
            <p:ph type="body" idx="1"/>
          </p:nvPr>
        </p:nvSpPr>
        <p:spPr>
          <a:xfrm>
            <a:off x="959815" y="2711165"/>
            <a:ext cx="7239117" cy="479822"/>
          </a:xfrm>
        </p:spPr>
        <p:txBody>
          <a:bodyPr>
            <a:noAutofit/>
          </a:bodyPr>
          <a:lstStyle/>
          <a:p>
            <a:r>
              <a:rPr lang="en-US" sz="4000" dirty="0" smtClean="0"/>
              <a:t>Thank You!</a:t>
            </a:r>
            <a:endParaRPr lang="en-US" sz="4000" dirty="0"/>
          </a:p>
        </p:txBody>
      </p:sp>
    </p:spTree>
    <p:extLst>
      <p:ext uri="{BB962C8B-B14F-4D97-AF65-F5344CB8AC3E}">
        <p14:creationId xmlns:p14="http://schemas.microsoft.com/office/powerpoint/2010/main" val="79040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29434" y="2716086"/>
            <a:ext cx="1586576" cy="498873"/>
          </a:xfrm>
        </p:spPr>
        <p:txBody>
          <a:bodyPr>
            <a:normAutofit fontScale="92500"/>
          </a:bodyPr>
          <a:lstStyle/>
          <a:p>
            <a:r>
              <a:rPr lang="en-US" sz="1800" dirty="0" smtClean="0">
                <a:solidFill>
                  <a:schemeClr val="accent1"/>
                </a:solidFill>
              </a:rPr>
              <a:t>DeepCloning.AI</a:t>
            </a:r>
            <a:endParaRPr lang="en-US" sz="2400" dirty="0">
              <a:solidFill>
                <a:schemeClr val="tx1"/>
              </a:solidFill>
            </a:endParaRPr>
          </a:p>
        </p:txBody>
      </p:sp>
      <p:sp>
        <p:nvSpPr>
          <p:cNvPr id="5" name="TextBox 4"/>
          <p:cNvSpPr txBox="1"/>
          <p:nvPr/>
        </p:nvSpPr>
        <p:spPr>
          <a:xfrm>
            <a:off x="4749398" y="2192009"/>
            <a:ext cx="4146648" cy="461665"/>
          </a:xfrm>
          <a:prstGeom prst="rect">
            <a:avLst/>
          </a:prstGeom>
          <a:noFill/>
        </p:spPr>
        <p:txBody>
          <a:bodyPr wrap="none" rtlCol="0">
            <a:spAutoFit/>
          </a:bodyPr>
          <a:lstStyle/>
          <a:p>
            <a:r>
              <a:rPr lang="en-US" sz="2400" b="1" dirty="0" smtClean="0">
                <a:latin typeface="+mj-lt"/>
              </a:rPr>
              <a:t>Deepfakes Text to Speech (TTS)</a:t>
            </a:r>
            <a:endParaRPr lang="en-US" sz="2400" b="1" dirty="0">
              <a:latin typeface="+mj-lt"/>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1785" y="398486"/>
            <a:ext cx="3964162" cy="584775"/>
          </a:xfrm>
          <a:prstGeom prst="rect">
            <a:avLst/>
          </a:prstGeom>
        </p:spPr>
        <p:txBody>
          <a:bodyPr wrap="none">
            <a:spAutoFit/>
          </a:bodyPr>
          <a:lstStyle/>
          <a:p>
            <a:r>
              <a:rPr lang="en-US" sz="3200" b="1" dirty="0" smtClean="0"/>
              <a:t>What are DeepFakes ?</a:t>
            </a:r>
            <a:endParaRPr lang="en-US" sz="3200" b="1" dirty="0"/>
          </a:p>
        </p:txBody>
      </p:sp>
      <p:sp>
        <p:nvSpPr>
          <p:cNvPr id="3" name="Rectangle 2"/>
          <p:cNvSpPr/>
          <p:nvPr/>
        </p:nvSpPr>
        <p:spPr>
          <a:xfrm>
            <a:off x="989937" y="1373942"/>
            <a:ext cx="7207858" cy="3416320"/>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dirty="0"/>
              <a:t>As, AI advances, it revolutionize the video, photo and Audio Manipulation</a:t>
            </a:r>
            <a:r>
              <a:rPr lang="en-US" sz="1600" dirty="0" smtClean="0"/>
              <a:t>.</a:t>
            </a:r>
          </a:p>
          <a:p>
            <a:pPr marL="285750" indent="-285750">
              <a:lnSpc>
                <a:spcPct val="150000"/>
              </a:lnSpc>
              <a:buFont typeface="Arial" panose="020B0604020202020204" pitchFamily="34" charset="0"/>
              <a:buChar char="•"/>
            </a:pPr>
            <a:r>
              <a:rPr lang="en-US" sz="1600" dirty="0"/>
              <a:t>Realistic Fake Content known as </a:t>
            </a:r>
            <a:r>
              <a:rPr lang="en-US" sz="1600" dirty="0" smtClean="0"/>
              <a:t>DeepFakes</a:t>
            </a:r>
            <a:endParaRPr lang="en-IE" sz="1600" dirty="0" smtClean="0"/>
          </a:p>
          <a:p>
            <a:pPr marL="285750" indent="-285750">
              <a:lnSpc>
                <a:spcPct val="150000"/>
              </a:lnSpc>
              <a:buFont typeface="Arial" panose="020B0604020202020204" pitchFamily="34" charset="0"/>
              <a:buChar char="•"/>
            </a:pPr>
            <a:r>
              <a:rPr lang="en-IE" sz="1600" dirty="0" smtClean="0"/>
              <a:t>Deepfakes </a:t>
            </a:r>
            <a:r>
              <a:rPr lang="en-IE" sz="1600" dirty="0"/>
              <a:t>is a combination of words Deep which </a:t>
            </a:r>
            <a:r>
              <a:rPr lang="en-IE" sz="1600" b="1" dirty="0"/>
              <a:t>is Deep learning </a:t>
            </a:r>
            <a:r>
              <a:rPr lang="en-IE" sz="1600" dirty="0"/>
              <a:t>and </a:t>
            </a:r>
            <a:r>
              <a:rPr lang="en-IE" sz="1600" b="1" dirty="0"/>
              <a:t>Fake</a:t>
            </a:r>
            <a:r>
              <a:rPr lang="en-IE" sz="1600" dirty="0" smtClean="0"/>
              <a:t>. </a:t>
            </a:r>
          </a:p>
          <a:p>
            <a:pPr marL="285750" indent="-285750">
              <a:buFont typeface="Arial" panose="020B0604020202020204" pitchFamily="34" charset="0"/>
              <a:buChar char="•"/>
            </a:pPr>
            <a:endParaRPr lang="en-IE" sz="1600" dirty="0"/>
          </a:p>
          <a:p>
            <a:endParaRPr lang="en-IE" sz="1600" dirty="0" smtClean="0"/>
          </a:p>
          <a:p>
            <a:r>
              <a:rPr lang="en-IE" sz="1600" dirty="0" smtClean="0"/>
              <a:t>While </a:t>
            </a:r>
            <a:r>
              <a:rPr lang="en-IE" sz="1600" dirty="0"/>
              <a:t>the act of creating </a:t>
            </a:r>
            <a:r>
              <a:rPr lang="en-IE" sz="1600" b="1" dirty="0"/>
              <a:t>fake content </a:t>
            </a:r>
            <a:r>
              <a:rPr lang="en-IE" sz="1600" dirty="0"/>
              <a:t>is not new, </a:t>
            </a:r>
            <a:r>
              <a:rPr lang="en-IE" sz="1600" dirty="0" smtClean="0"/>
              <a:t>Deepfakes </a:t>
            </a:r>
            <a:r>
              <a:rPr lang="en-IE" sz="1600" dirty="0"/>
              <a:t>leverage powerful techniques from </a:t>
            </a:r>
            <a:r>
              <a:rPr lang="en-IE" sz="1600" b="1" dirty="0"/>
              <a:t>machine learning </a:t>
            </a:r>
            <a:r>
              <a:rPr lang="en-IE" sz="1600" dirty="0"/>
              <a:t>and </a:t>
            </a:r>
            <a:r>
              <a:rPr lang="en-IE" sz="1600" b="1" dirty="0"/>
              <a:t>artificial intelligence </a:t>
            </a:r>
            <a:r>
              <a:rPr lang="en-IE" sz="1600" dirty="0"/>
              <a:t>to manipulate or generate visual and audio content that can more easily </a:t>
            </a:r>
            <a:r>
              <a:rPr lang="en-IE" sz="1600" b="1" dirty="0" smtClean="0"/>
              <a:t>deceive.</a:t>
            </a:r>
          </a:p>
          <a:p>
            <a:endParaRPr lang="en-IE" sz="1600" b="1" dirty="0"/>
          </a:p>
          <a:p>
            <a:endParaRPr lang="en-IE" sz="1600" b="1" dirty="0" smtClean="0"/>
          </a:p>
          <a:p>
            <a:r>
              <a:rPr lang="en-IE" sz="1600" b="1" dirty="0" smtClean="0"/>
              <a:t>Example </a:t>
            </a:r>
            <a:r>
              <a:rPr lang="en-IE" sz="1600" dirty="0" smtClean="0"/>
              <a:t>given Below which shows a Deepfake content:</a:t>
            </a:r>
            <a:endParaRPr lang="en-US" sz="1600" dirty="0" smtClean="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75715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714" y="224337"/>
            <a:ext cx="8259098" cy="763526"/>
          </a:xfrm>
        </p:spPr>
        <p:txBody>
          <a:bodyPr>
            <a:normAutofit/>
          </a:bodyPr>
          <a:lstStyle/>
          <a:p>
            <a:r>
              <a:rPr lang="en-US" dirty="0" smtClean="0"/>
              <a:t>Deep Fake Example</a:t>
            </a:r>
            <a:endParaRPr lang="en-US" dirty="0"/>
          </a:p>
        </p:txBody>
      </p:sp>
      <p:sp>
        <p:nvSpPr>
          <p:cNvPr id="3" name="Content Placeholder 2"/>
          <p:cNvSpPr>
            <a:spLocks noGrp="1"/>
          </p:cNvSpPr>
          <p:nvPr>
            <p:ph idx="1"/>
          </p:nvPr>
        </p:nvSpPr>
        <p:spPr/>
        <p:txBody>
          <a:bodyPr/>
          <a:lstStyle/>
          <a:p>
            <a:endParaRPr lang="en-US" dirty="0"/>
          </a:p>
          <a:p>
            <a:endParaRPr lang="en-US" dirty="0"/>
          </a:p>
        </p:txBody>
      </p:sp>
      <p:pic>
        <p:nvPicPr>
          <p:cNvPr id="5"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6157" y="1466483"/>
            <a:ext cx="6597225" cy="3311993"/>
          </a:xfrm>
          <a:prstGeom prst="rect">
            <a:avLst/>
          </a:prstGeom>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01086" y="406438"/>
            <a:ext cx="4385560" cy="584775"/>
          </a:xfrm>
          <a:prstGeom prst="rect">
            <a:avLst/>
          </a:prstGeom>
        </p:spPr>
        <p:txBody>
          <a:bodyPr wrap="none">
            <a:spAutoFit/>
          </a:bodyPr>
          <a:lstStyle/>
          <a:p>
            <a:r>
              <a:rPr lang="en-US" sz="3200" b="1" dirty="0" smtClean="0"/>
              <a:t>Limitations of Deepfakes</a:t>
            </a:r>
            <a:endParaRPr lang="en-US" sz="3200" b="1" dirty="0"/>
          </a:p>
        </p:txBody>
      </p:sp>
      <p:sp>
        <p:nvSpPr>
          <p:cNvPr id="3" name="Rectangle 2"/>
          <p:cNvSpPr/>
          <p:nvPr/>
        </p:nvSpPr>
        <p:spPr>
          <a:xfrm>
            <a:off x="989937" y="1373942"/>
            <a:ext cx="7207858" cy="3785652"/>
          </a:xfrm>
          <a:prstGeom prst="rect">
            <a:avLst/>
          </a:prstGeom>
        </p:spPr>
        <p:txBody>
          <a:bodyPr wrap="square">
            <a:spAutoFit/>
          </a:bodyPr>
          <a:lstStyle/>
          <a:p>
            <a:pPr marL="285750" indent="-285750">
              <a:buFont typeface="Arial" panose="020B0604020202020204" pitchFamily="34" charset="0"/>
              <a:buChar char="•"/>
            </a:pPr>
            <a:r>
              <a:rPr lang="en-US" sz="1600" b="1" dirty="0" smtClean="0"/>
              <a:t>Data Requirements:  </a:t>
            </a:r>
            <a:r>
              <a:rPr lang="en-US" sz="1600" dirty="0" smtClean="0"/>
              <a:t>Lots of Data needed to Develop a Deepfake Content for estimation need data in GBs.</a:t>
            </a:r>
          </a:p>
          <a:p>
            <a:endParaRPr lang="en-IE" sz="1600" dirty="0" smtClean="0"/>
          </a:p>
          <a:p>
            <a:pPr marL="285750" indent="-285750">
              <a:buFont typeface="Arial" panose="020B0604020202020204" pitchFamily="34" charset="0"/>
              <a:buChar char="•"/>
            </a:pPr>
            <a:r>
              <a:rPr lang="en-IE" sz="1600" b="1" dirty="0" smtClean="0"/>
              <a:t>Computation Resources:  </a:t>
            </a:r>
            <a:r>
              <a:rPr lang="en-IE" sz="1600" dirty="0" smtClean="0"/>
              <a:t>As, uses Deep Learning Architectures and GANs for creation, so need lots of Computing resources, </a:t>
            </a:r>
            <a:r>
              <a:rPr lang="en-IE" sz="1600" b="1" dirty="0" smtClean="0"/>
              <a:t>GPU</a:t>
            </a:r>
            <a:r>
              <a:rPr lang="en-IE" sz="1600" dirty="0" smtClean="0"/>
              <a:t> needed for Training on Dataset.</a:t>
            </a:r>
          </a:p>
          <a:p>
            <a:pPr marL="285750" indent="-285750">
              <a:buFont typeface="Arial" panose="020B0604020202020204" pitchFamily="34" charset="0"/>
              <a:buChar char="•"/>
            </a:pPr>
            <a:endParaRPr lang="en-IE" sz="1600" b="1" dirty="0"/>
          </a:p>
          <a:p>
            <a:pPr marL="285750" indent="-285750">
              <a:buFont typeface="Arial" panose="020B0604020202020204" pitchFamily="34" charset="0"/>
              <a:buChar char="•"/>
            </a:pPr>
            <a:r>
              <a:rPr lang="en-US" sz="1600" b="1" dirty="0"/>
              <a:t>Technical Expertise:</a:t>
            </a:r>
            <a:r>
              <a:rPr lang="en-US" sz="1600" dirty="0"/>
              <a:t> While there </a:t>
            </a:r>
            <a:r>
              <a:rPr lang="en-US" sz="1600" dirty="0" smtClean="0"/>
              <a:t>exist </a:t>
            </a:r>
            <a:r>
              <a:rPr lang="en-US" sz="1600" b="1" dirty="0"/>
              <a:t>user-friendly tools </a:t>
            </a:r>
            <a:r>
              <a:rPr lang="en-US" sz="1600" dirty="0"/>
              <a:t>for creating basic deepfakes, more </a:t>
            </a:r>
            <a:r>
              <a:rPr lang="en-US" sz="1600" b="1" dirty="0"/>
              <a:t>advanced </a:t>
            </a:r>
            <a:r>
              <a:rPr lang="en-US" sz="1600" dirty="0"/>
              <a:t>and convincing </a:t>
            </a:r>
            <a:r>
              <a:rPr lang="en-US" sz="1600" dirty="0" smtClean="0"/>
              <a:t>Deepfakes </a:t>
            </a:r>
            <a:r>
              <a:rPr lang="en-US" sz="1600" dirty="0"/>
              <a:t>content often requires technical </a:t>
            </a:r>
            <a:r>
              <a:rPr lang="en-US" sz="1600" b="1" dirty="0"/>
              <a:t>expertise. </a:t>
            </a:r>
            <a:r>
              <a:rPr lang="en-US" sz="1600" dirty="0"/>
              <a:t>This limits the </a:t>
            </a:r>
            <a:r>
              <a:rPr lang="en-US" sz="1600" dirty="0" smtClean="0"/>
              <a:t>accessibility for every individual.</a:t>
            </a:r>
          </a:p>
          <a:p>
            <a:pPr marL="285750" indent="-285750">
              <a:buFont typeface="Arial" panose="020B0604020202020204" pitchFamily="34" charset="0"/>
              <a:buChar char="•"/>
            </a:pPr>
            <a:endParaRPr lang="en-US" sz="1600" b="1" dirty="0" smtClean="0"/>
          </a:p>
          <a:p>
            <a:endParaRPr lang="en-US" sz="1600" b="1" dirty="0"/>
          </a:p>
          <a:p>
            <a:r>
              <a:rPr lang="en-US" sz="1600" b="1" dirty="0" smtClean="0"/>
              <a:t>Basic Deepfakes </a:t>
            </a:r>
            <a:r>
              <a:rPr lang="en-US" sz="1600" dirty="0" smtClean="0"/>
              <a:t>can be created easily using different software which are available now such as </a:t>
            </a:r>
            <a:r>
              <a:rPr lang="en-US" sz="1600" b="1" dirty="0" smtClean="0"/>
              <a:t>Mid Journey</a:t>
            </a:r>
            <a:r>
              <a:rPr lang="en-US" sz="1600" dirty="0" smtClean="0"/>
              <a:t>, </a:t>
            </a:r>
            <a:r>
              <a:rPr lang="en-US" sz="1600" b="1" dirty="0" smtClean="0"/>
              <a:t>DALL.E,</a:t>
            </a:r>
            <a:r>
              <a:rPr lang="en-US" sz="1600" dirty="0" smtClean="0"/>
              <a:t> etc. An example is given below</a:t>
            </a:r>
            <a:endParaRPr lang="en-IE" sz="1600" dirty="0"/>
          </a:p>
          <a:p>
            <a:endParaRPr lang="en-IE" sz="1600" dirty="0" smtClean="0"/>
          </a:p>
        </p:txBody>
      </p:sp>
    </p:spTree>
    <p:extLst>
      <p:ext uri="{BB962C8B-B14F-4D97-AF65-F5344CB8AC3E}">
        <p14:creationId xmlns:p14="http://schemas.microsoft.com/office/powerpoint/2010/main" val="1312412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9875" y="251892"/>
            <a:ext cx="4087979" cy="584775"/>
          </a:xfrm>
          <a:prstGeom prst="rect">
            <a:avLst/>
          </a:prstGeom>
        </p:spPr>
        <p:txBody>
          <a:bodyPr wrap="none">
            <a:spAutoFit/>
          </a:bodyPr>
          <a:lstStyle/>
          <a:p>
            <a:r>
              <a:rPr lang="en-US" sz="3200" b="1" dirty="0" smtClean="0"/>
              <a:t>Example of Deep Fakes</a:t>
            </a:r>
            <a:endParaRPr lang="en-US" sz="32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194" y="1131346"/>
            <a:ext cx="3895339" cy="3895339"/>
          </a:xfrm>
          <a:prstGeom prst="rect">
            <a:avLst/>
          </a:prstGeom>
        </p:spPr>
      </p:pic>
    </p:spTree>
    <p:extLst>
      <p:ext uri="{BB962C8B-B14F-4D97-AF65-F5344CB8AC3E}">
        <p14:creationId xmlns:p14="http://schemas.microsoft.com/office/powerpoint/2010/main" val="4135729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5083" y="432196"/>
            <a:ext cx="4917565" cy="584775"/>
          </a:xfrm>
          <a:prstGeom prst="rect">
            <a:avLst/>
          </a:prstGeom>
        </p:spPr>
        <p:txBody>
          <a:bodyPr wrap="none">
            <a:spAutoFit/>
          </a:bodyPr>
          <a:lstStyle/>
          <a:p>
            <a:r>
              <a:rPr lang="en-US" sz="3200" b="1" dirty="0" smtClean="0"/>
              <a:t>Social Impacts of Deepfakes</a:t>
            </a:r>
            <a:endParaRPr lang="en-US" sz="3200" b="1" dirty="0"/>
          </a:p>
        </p:txBody>
      </p:sp>
      <p:sp>
        <p:nvSpPr>
          <p:cNvPr id="3" name="Rectangle 2"/>
          <p:cNvSpPr/>
          <p:nvPr/>
        </p:nvSpPr>
        <p:spPr>
          <a:xfrm>
            <a:off x="661721" y="1393260"/>
            <a:ext cx="7864288" cy="3539430"/>
          </a:xfrm>
          <a:prstGeom prst="rect">
            <a:avLst/>
          </a:prstGeom>
        </p:spPr>
        <p:txBody>
          <a:bodyPr wrap="square">
            <a:spAutoFit/>
          </a:bodyPr>
          <a:lstStyle/>
          <a:p>
            <a:pPr marL="285750" indent="-285750">
              <a:buFont typeface="Arial" panose="020B0604020202020204" pitchFamily="34" charset="0"/>
              <a:buChar char="•"/>
            </a:pPr>
            <a:r>
              <a:rPr lang="en-US" sz="1600" b="1" dirty="0"/>
              <a:t>Ethical </a:t>
            </a:r>
            <a:r>
              <a:rPr lang="en-US" sz="1600" b="1" dirty="0" smtClean="0"/>
              <a:t>Concerns:</a:t>
            </a:r>
            <a:r>
              <a:rPr lang="en-US" sz="1600" dirty="0"/>
              <a:t> </a:t>
            </a:r>
            <a:r>
              <a:rPr lang="en-US" sz="1600" dirty="0" smtClean="0"/>
              <a:t>Deepfakes </a:t>
            </a:r>
            <a:r>
              <a:rPr lang="en-US" sz="1600" dirty="0"/>
              <a:t>can be used for malicious purposes, such as creating fake news, spreading </a:t>
            </a:r>
            <a:r>
              <a:rPr lang="en-US" sz="1600" dirty="0" smtClean="0"/>
              <a:t>disinformation. </a:t>
            </a:r>
            <a:r>
              <a:rPr lang="en-US" sz="1600" dirty="0"/>
              <a:t>This raises ethical </a:t>
            </a:r>
            <a:r>
              <a:rPr lang="en-US" sz="1600" dirty="0" smtClean="0"/>
              <a:t>concerns in</a:t>
            </a:r>
            <a:r>
              <a:rPr lang="en-US" sz="1600" b="1" dirty="0" smtClean="0"/>
              <a:t> Society</a:t>
            </a:r>
            <a:r>
              <a:rPr lang="en-US" sz="1600" dirty="0" smtClean="0"/>
              <a:t>.</a:t>
            </a:r>
            <a:endParaRPr lang="en-US" sz="1600" dirty="0"/>
          </a:p>
          <a:p>
            <a:endParaRPr lang="en-IE" sz="1600" dirty="0" smtClean="0"/>
          </a:p>
          <a:p>
            <a:pPr marL="285750" indent="-285750">
              <a:buFont typeface="Arial" panose="020B0604020202020204" pitchFamily="34" charset="0"/>
              <a:buChar char="•"/>
            </a:pPr>
            <a:r>
              <a:rPr lang="en-US" sz="1600" b="1" dirty="0"/>
              <a:t>Unauthorized Use:</a:t>
            </a:r>
            <a:r>
              <a:rPr lang="en-US" sz="1600" dirty="0"/>
              <a:t> Creating deepfakes without </a:t>
            </a:r>
            <a:r>
              <a:rPr lang="en-US" sz="1600" dirty="0" smtClean="0"/>
              <a:t>permission </a:t>
            </a:r>
            <a:r>
              <a:rPr lang="en-US" sz="1600" dirty="0"/>
              <a:t>can </a:t>
            </a:r>
            <a:r>
              <a:rPr lang="en-US" sz="1600" dirty="0" smtClean="0"/>
              <a:t>violate individual's </a:t>
            </a:r>
            <a:r>
              <a:rPr lang="en-US" sz="1600" b="1" dirty="0"/>
              <a:t>privacy</a:t>
            </a:r>
            <a:r>
              <a:rPr lang="en-US" sz="1600" dirty="0"/>
              <a:t> and lead to legal </a:t>
            </a:r>
            <a:r>
              <a:rPr lang="en-US" sz="1600" dirty="0" smtClean="0"/>
              <a:t>consequences. Currently, the lack </a:t>
            </a:r>
            <a:r>
              <a:rPr lang="en-US" sz="1600" dirty="0"/>
              <a:t>of </a:t>
            </a:r>
            <a:r>
              <a:rPr lang="en-US" sz="1600" b="1" dirty="0" smtClean="0"/>
              <a:t>regulations</a:t>
            </a:r>
            <a:r>
              <a:rPr lang="en-US" sz="1600" dirty="0" smtClean="0"/>
              <a:t> </a:t>
            </a:r>
            <a:r>
              <a:rPr lang="en-US" sz="1600" dirty="0"/>
              <a:t>for addressing </a:t>
            </a:r>
            <a:r>
              <a:rPr lang="en-US" sz="1600" dirty="0" smtClean="0"/>
              <a:t>deepfake-related issues can be problematic.</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Trust Erosion:</a:t>
            </a:r>
            <a:r>
              <a:rPr lang="en-US" sz="1600" dirty="0"/>
              <a:t> The </a:t>
            </a:r>
            <a:r>
              <a:rPr lang="en-US" sz="1600" dirty="0" smtClean="0"/>
              <a:t>deepfakes content </a:t>
            </a:r>
            <a:r>
              <a:rPr lang="en-US" sz="1600" dirty="0"/>
              <a:t>can contribute to a erosion of trust, as people may </a:t>
            </a:r>
            <a:r>
              <a:rPr lang="en-US" sz="1600" dirty="0" smtClean="0"/>
              <a:t>accept the media content </a:t>
            </a:r>
            <a:r>
              <a:rPr lang="en-US" sz="1600" b="1" dirty="0" smtClean="0"/>
              <a:t>authentic.</a:t>
            </a:r>
            <a:r>
              <a:rPr lang="en-US" sz="1600" dirty="0" smtClean="0"/>
              <a:t> </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r>
              <a:rPr lang="en-US" sz="1600" dirty="0" smtClean="0"/>
              <a:t>Right now, there are many Deepfakes exist on </a:t>
            </a:r>
            <a:r>
              <a:rPr lang="en-US" sz="1600" b="1" dirty="0" smtClean="0"/>
              <a:t>internet</a:t>
            </a:r>
            <a:r>
              <a:rPr lang="en-US" sz="1600" dirty="0" smtClean="0"/>
              <a:t>, mostly of famous personalities. Majority of them are created for </a:t>
            </a:r>
            <a:r>
              <a:rPr lang="en-US" sz="1600" b="1" dirty="0" smtClean="0"/>
              <a:t>misuse</a:t>
            </a:r>
            <a:r>
              <a:rPr lang="en-US" sz="1600" dirty="0" smtClean="0"/>
              <a:t> and to promote </a:t>
            </a:r>
            <a:r>
              <a:rPr lang="en-US" sz="1600" b="1" dirty="0" smtClean="0"/>
              <a:t>misguidance</a:t>
            </a:r>
            <a:r>
              <a:rPr lang="en-US" sz="1600" dirty="0" smtClean="0"/>
              <a:t>.</a:t>
            </a:r>
            <a:endParaRPr lang="en-IE" sz="1600" dirty="0"/>
          </a:p>
          <a:p>
            <a:endParaRPr lang="en-IE" sz="1600" dirty="0" smtClean="0"/>
          </a:p>
        </p:txBody>
      </p:sp>
    </p:spTree>
    <p:extLst>
      <p:ext uri="{BB962C8B-B14F-4D97-AF65-F5344CB8AC3E}">
        <p14:creationId xmlns:p14="http://schemas.microsoft.com/office/powerpoint/2010/main" val="400000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9749" y="244458"/>
            <a:ext cx="5479770" cy="584775"/>
          </a:xfrm>
          <a:prstGeom prst="rect">
            <a:avLst/>
          </a:prstGeom>
        </p:spPr>
        <p:txBody>
          <a:bodyPr wrap="none">
            <a:spAutoFit/>
          </a:bodyPr>
          <a:lstStyle/>
          <a:p>
            <a:r>
              <a:rPr lang="en-US" sz="3200" b="1" dirty="0" smtClean="0"/>
              <a:t>Statistics related to DeepFakes</a:t>
            </a: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7161"/>
            <a:ext cx="9144000" cy="3976339"/>
          </a:xfrm>
          <a:prstGeom prst="rect">
            <a:avLst/>
          </a:prstGeom>
        </p:spPr>
      </p:pic>
    </p:spTree>
    <p:extLst>
      <p:ext uri="{BB962C8B-B14F-4D97-AF65-F5344CB8AC3E}">
        <p14:creationId xmlns:p14="http://schemas.microsoft.com/office/powerpoint/2010/main" val="855776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641" y="1185450"/>
            <a:ext cx="4593822" cy="830997"/>
          </a:xfrm>
          <a:prstGeom prst="rect">
            <a:avLst/>
          </a:prstGeom>
        </p:spPr>
        <p:txBody>
          <a:bodyPr wrap="none">
            <a:spAutoFit/>
          </a:bodyPr>
          <a:lstStyle/>
          <a:p>
            <a:r>
              <a:rPr lang="en-US" sz="4800" b="1" dirty="0" smtClean="0"/>
              <a:t>Final Year Project</a:t>
            </a:r>
            <a:endParaRPr lang="en-US" sz="4800" b="1" dirty="0"/>
          </a:p>
        </p:txBody>
      </p:sp>
      <p:sp>
        <p:nvSpPr>
          <p:cNvPr id="4" name="Rectangle 3"/>
          <p:cNvSpPr/>
          <p:nvPr/>
        </p:nvSpPr>
        <p:spPr>
          <a:xfrm>
            <a:off x="1867671" y="2482709"/>
            <a:ext cx="5466176" cy="584775"/>
          </a:xfrm>
          <a:prstGeom prst="rect">
            <a:avLst/>
          </a:prstGeom>
        </p:spPr>
        <p:txBody>
          <a:bodyPr wrap="none">
            <a:spAutoFit/>
          </a:bodyPr>
          <a:lstStyle/>
          <a:p>
            <a:r>
              <a:rPr lang="en-US" sz="3200" b="1" dirty="0" smtClean="0">
                <a:solidFill>
                  <a:schemeClr val="tx1">
                    <a:lumMod val="65000"/>
                    <a:lumOff val="35000"/>
                  </a:schemeClr>
                </a:solidFill>
              </a:rPr>
              <a:t>Deepfakes Text to Speech (TTS)</a:t>
            </a:r>
            <a:endParaRPr lang="en-US" sz="3200" b="1" dirty="0">
              <a:solidFill>
                <a:schemeClr val="tx1">
                  <a:lumMod val="65000"/>
                  <a:lumOff val="35000"/>
                </a:schemeClr>
              </a:solidFill>
            </a:endParaRPr>
          </a:p>
        </p:txBody>
      </p:sp>
      <p:sp>
        <p:nvSpPr>
          <p:cNvPr id="5" name="Rectangle 4"/>
          <p:cNvSpPr/>
          <p:nvPr/>
        </p:nvSpPr>
        <p:spPr>
          <a:xfrm>
            <a:off x="3467549" y="3072081"/>
            <a:ext cx="2078005" cy="461665"/>
          </a:xfrm>
          <a:prstGeom prst="rect">
            <a:avLst/>
          </a:prstGeom>
        </p:spPr>
        <p:txBody>
          <a:bodyPr wrap="none">
            <a:spAutoFit/>
          </a:bodyPr>
          <a:lstStyle/>
          <a:p>
            <a:r>
              <a:rPr lang="en-US" sz="2400" dirty="0" smtClean="0">
                <a:solidFill>
                  <a:schemeClr val="accent1">
                    <a:lumMod val="75000"/>
                  </a:schemeClr>
                </a:solidFill>
              </a:rPr>
              <a:t>Deepcloning.AI</a:t>
            </a:r>
            <a:endParaRPr lang="en-US" sz="2800" dirty="0">
              <a:solidFill>
                <a:schemeClr val="accent1">
                  <a:lumMod val="75000"/>
                </a:schemeClr>
              </a:solidFill>
            </a:endParaRPr>
          </a:p>
        </p:txBody>
      </p:sp>
    </p:spTree>
    <p:extLst>
      <p:ext uri="{BB962C8B-B14F-4D97-AF65-F5344CB8AC3E}">
        <p14:creationId xmlns:p14="http://schemas.microsoft.com/office/powerpoint/2010/main" val="2132509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762</Words>
  <Application>Microsoft Office PowerPoint</Application>
  <PresentationFormat>On-screen Show (16:9)</PresentationFormat>
  <Paragraphs>76</Paragraphs>
  <Slides>16</Slides>
  <Notes>0</Notes>
  <HiddenSlides>0</HiddenSlides>
  <MMClips>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Calibri Light</vt:lpstr>
      <vt:lpstr>Office Theme</vt:lpstr>
      <vt:lpstr>Custom Design</vt:lpstr>
      <vt:lpstr>FYP Report 1: Presentation</vt:lpstr>
      <vt:lpstr>PowerPoint Presentation</vt:lpstr>
      <vt:lpstr>PowerPoint Presentation</vt:lpstr>
      <vt:lpstr>Deep Fake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DeepFakes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2023-12-14T09:54:37Z</dcterms:modified>
</cp:coreProperties>
</file>